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3899" r:id="rId3"/>
    <p:sldId id="3898" r:id="rId4"/>
    <p:sldId id="3896" r:id="rId5"/>
    <p:sldId id="471" r:id="rId6"/>
    <p:sldId id="3895" r:id="rId7"/>
    <p:sldId id="3892" r:id="rId8"/>
    <p:sldId id="3893" r:id="rId9"/>
    <p:sldId id="3894" r:id="rId10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3FFFD-C098-4740-BA83-AF7494E26753}">
          <p14:sldIdLst>
            <p14:sldId id="256"/>
            <p14:sldId id="3899"/>
            <p14:sldId id="3898"/>
          </p14:sldIdLst>
        </p14:section>
        <p14:section name="Segmentation" id="{2B9A368C-2258-6942-8144-0F7EA08EF783}">
          <p14:sldIdLst>
            <p14:sldId id="3896"/>
            <p14:sldId id="471"/>
            <p14:sldId id="3895"/>
          </p14:sldIdLst>
        </p14:section>
        <p14:section name="Section 2" id="{9720E50E-3293-EA43-8826-809BB745D4BF}">
          <p14:sldIdLst>
            <p14:sldId id="3892"/>
            <p14:sldId id="3893"/>
            <p14:sldId id="38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0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73" userDrawn="1">
          <p15:clr>
            <a:srgbClr val="A4A3A4"/>
          </p15:clr>
        </p15:guide>
        <p15:guide id="4" pos="136" userDrawn="1">
          <p15:clr>
            <a:srgbClr val="A4A3A4"/>
          </p15:clr>
        </p15:guide>
        <p15:guide id="5" pos="419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7"/>
    <a:srgbClr val="F1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8B5B2-2E1B-4371-B2E6-8F4F948DFD47}" v="6" dt="2023-05-30T15:55:57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 autoAdjust="0"/>
    <p:restoredTop sz="81236"/>
  </p:normalViewPr>
  <p:slideViewPr>
    <p:cSldViewPr snapToGrid="0" snapToObjects="1" showGuides="1">
      <p:cViewPr>
        <p:scale>
          <a:sx n="100" d="100"/>
          <a:sy n="100" d="100"/>
        </p:scale>
        <p:origin x="2184" y="3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5072" y="208"/>
      </p:cViewPr>
      <p:guideLst>
        <p:guide orient="horz" pos="2890"/>
        <p:guide pos="2160"/>
        <p:guide orient="horz" pos="373"/>
        <p:guide pos="136"/>
        <p:guide pos="41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NAME EVENT / NAME PRESENTATION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5BC34-02F7-8D48-9F0B-4CAEC1B1F3C2}" type="datetime1">
              <a:rPr lang="fr-CH" smtClean="0">
                <a:latin typeface="Arial" panose="020B0604020202020204" pitchFamily="34" charset="0"/>
              </a:rPr>
              <a:t>01.06.2023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H">
                <a:latin typeface="Arial" panose="020B0604020202020204" pitchFamily="34" charset="0"/>
              </a:rPr>
              <a:t>Speaker</a:t>
            </a:r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‹N›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NAME EVENT / NAME PRESENTATION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54C0DFB-42CC-CE4D-B192-8AF3C84585A9}" type="datetime1">
              <a:rPr lang="fr-CH" smtClean="0"/>
              <a:t>01.06.2023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0518" y="619273"/>
            <a:ext cx="6436964" cy="362079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210518" y="4400549"/>
            <a:ext cx="6436964" cy="420100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8DC05-305F-594F-9F18-9CF1E4DB5A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A1D21ED-29A9-E545-92B2-2C4C0E4B8651}" type="datetime1">
              <a:rPr lang="fr-CH" smtClean="0"/>
              <a:t>01.06.2023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2F41A5-B12E-1843-83F7-B86B38C0CE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4D206A73-DDB0-2740-9475-00E48E475A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436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EA2FF-28FA-2042-9321-D006E5F01A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2E9432-1376-D44C-BE2B-EBB405326641}" type="datetime1">
              <a:rPr lang="fr-CH" smtClean="0"/>
              <a:t>01.06.2023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955B4-3128-AF4D-803A-B1B9472650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6911C04C-6042-7C48-A67D-25C70D2387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647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EA2FF-28FA-2042-9321-D006E5F01A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2E9432-1376-D44C-BE2B-EBB405326641}" type="datetime1">
              <a:rPr lang="fr-CH" smtClean="0"/>
              <a:t>01.06.2023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955B4-3128-AF4D-803A-B1B9472650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6911C04C-6042-7C48-A67D-25C70D2387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55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EA2FF-28FA-2042-9321-D006E5F01A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2E9432-1376-D44C-BE2B-EBB405326641}" type="datetime1">
              <a:rPr lang="fr-CH" smtClean="0"/>
              <a:t>01.06.2023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955B4-3128-AF4D-803A-B1B9472650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6911C04C-6042-7C48-A67D-25C70D2387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965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EA2FF-28FA-2042-9321-D006E5F01A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2E9432-1376-D44C-BE2B-EBB405326641}" type="datetime1">
              <a:rPr lang="fr-CH" smtClean="0"/>
              <a:t>01.06.2023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955B4-3128-AF4D-803A-B1B9472650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6911C04C-6042-7C48-A67D-25C70D2387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01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EA2FF-28FA-2042-9321-D006E5F01A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2E9432-1376-D44C-BE2B-EBB405326641}" type="datetime1">
              <a:rPr lang="fr-CH" smtClean="0"/>
              <a:t>01.06.2023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955B4-3128-AF4D-803A-B1B9472650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6911C04C-6042-7C48-A67D-25C70D2387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5307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EA2FF-28FA-2042-9321-D006E5F01A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2E9432-1376-D44C-BE2B-EBB405326641}" type="datetime1">
              <a:rPr lang="fr-CH" smtClean="0"/>
              <a:t>01.06.2023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955B4-3128-AF4D-803A-B1B9472650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6911C04C-6042-7C48-A67D-25C70D2387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0147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1138" y="619125"/>
            <a:ext cx="6435725" cy="362108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1EA2FF-28FA-2042-9321-D006E5F01A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2E9432-1376-D44C-BE2B-EBB405326641}" type="datetime1">
              <a:rPr lang="fr-CH" smtClean="0"/>
              <a:t>01.06.2023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955B4-3128-AF4D-803A-B1B9472650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e l'en-tête 6">
            <a:extLst>
              <a:ext uri="{FF2B5EF4-FFF2-40B4-BE49-F238E27FC236}">
                <a16:creationId xmlns:a16="http://schemas.microsoft.com/office/drawing/2014/main" id="{6911C04C-6042-7C48-A67D-25C70D2387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NAME EVENT / NAME 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207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en-GB" noProof="0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/>
              <a:t>Modifiez le style des sous-titres du masque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en-GB" noProof="0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EPF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1849-939B-E04F-AABC-A900B2B4E3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865CD0-FD83-AF44-9C32-763AAD652C05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56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5" orient="horz" pos="123">
          <p15:clr>
            <a:srgbClr val="FBAE40"/>
          </p15:clr>
        </p15:guide>
        <p15:guide id="6" orient="horz" pos="3117">
          <p15:clr>
            <a:srgbClr val="FBAE40"/>
          </p15:clr>
        </p15:guide>
        <p15:guide id="7" pos="8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ection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95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WELCOME TO EPFL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‹N›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en-GB" noProof="0"/>
              <a:t>Modifiez le style du titre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en-GB" noProof="0" dirty="0"/>
              <a:t>Modifier les styles du </a:t>
            </a:r>
            <a:r>
              <a:rPr lang="en-GB" noProof="0" dirty="0" err="1"/>
              <a:t>texte</a:t>
            </a:r>
            <a:r>
              <a:rPr lang="en-GB" noProof="0" dirty="0"/>
              <a:t> du masque</a:t>
            </a:r>
          </a:p>
          <a:p>
            <a:pPr lvl="1"/>
            <a:r>
              <a:rPr lang="en-GB" noProof="0" dirty="0" err="1"/>
              <a:t>Deuxième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Troisième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Quatrième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r>
              <a:rPr lang="en-GB" noProof="0" dirty="0"/>
              <a:t>
</a:t>
            </a:r>
            <a:r>
              <a:rPr lang="en-GB" noProof="0" dirty="0" err="1"/>
              <a:t>Cinquième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 noProof="0"/>
              <a:t>WELCOME TO EPFL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GB" noProof="0"/>
              <a:t>Speaker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en-GB" noProof="0" smtClean="0"/>
              <a:pPr/>
              <a:t>‹N›</a:t>
            </a:fld>
            <a:endParaRPr lang="en-GB" noProof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3" r:id="rId3"/>
    <p:sldLayoutId id="2147483681" r:id="rId4"/>
    <p:sldLayoutId id="2147483673" r:id="rId5"/>
    <p:sldLayoutId id="2147483685" r:id="rId6"/>
    <p:sldLayoutId id="2147483662" r:id="rId7"/>
    <p:sldLayoutId id="2147483674" r:id="rId8"/>
    <p:sldLayoutId id="2147483675" r:id="rId9"/>
    <p:sldLayoutId id="2147483676" r:id="rId10"/>
    <p:sldLayoutId id="2147483664" r:id="rId11"/>
    <p:sldLayoutId id="2147483666" r:id="rId12"/>
    <p:sldLayoutId id="2147483677" r:id="rId13"/>
    <p:sldLayoutId id="2147483678" r:id="rId14"/>
    <p:sldLayoutId id="2147483679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60A335-C256-A843-B598-1911C29BAB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675" b="7675"/>
          <a:stretch>
            <a:fillRect/>
          </a:stretch>
        </p:blipFill>
        <p:spPr/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6AF2DA65-CF00-774A-9D7C-EEFA627B21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4390" y="973394"/>
            <a:ext cx="2519610" cy="2151528"/>
          </a:xfrm>
        </p:spPr>
        <p:txBody>
          <a:bodyPr>
            <a:normAutofit/>
          </a:bodyPr>
          <a:lstStyle/>
          <a:p>
            <a:r>
              <a:rPr lang="fr-FR" dirty="0"/>
              <a:t>IAPR </a:t>
            </a:r>
            <a:br>
              <a:rPr lang="fr-FR" dirty="0"/>
            </a:br>
            <a:r>
              <a:rPr lang="fr-FR" dirty="0"/>
              <a:t>Final Project</a:t>
            </a:r>
            <a:br>
              <a:rPr lang="fr-FR" dirty="0"/>
            </a:br>
            <a:r>
              <a:rPr lang="fr-FR" sz="2000" dirty="0"/>
              <a:t>Spring 2023</a:t>
            </a:r>
            <a:endParaRPr lang="fr-FR" dirty="0"/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2F4A7CFE-65FA-E249-9125-D938BCA44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9543" y="3124922"/>
            <a:ext cx="2519610" cy="1568450"/>
          </a:xfrm>
        </p:spPr>
        <p:txBody>
          <a:bodyPr lIns="90000">
            <a:normAutofit/>
          </a:bodyPr>
          <a:lstStyle/>
          <a:p>
            <a:r>
              <a:rPr lang="fr-FR" sz="1400" b="1" dirty="0"/>
              <a:t>Gianluca Radi</a:t>
            </a:r>
          </a:p>
          <a:p>
            <a:r>
              <a:rPr lang="fr-FR" sz="1400" b="1" dirty="0"/>
              <a:t>Alessandro Dalbesio</a:t>
            </a:r>
          </a:p>
          <a:p>
            <a:r>
              <a:rPr lang="fr-FR" sz="1400" b="1" dirty="0"/>
              <a:t>Camillo </a:t>
            </a:r>
            <a:r>
              <a:rPr lang="fr-FR" sz="1400" b="1" dirty="0" err="1"/>
              <a:t>Nicolò</a:t>
            </a:r>
            <a:r>
              <a:rPr lang="fr-FR" sz="1400" b="1" dirty="0"/>
              <a:t> De </a:t>
            </a:r>
            <a:r>
              <a:rPr lang="fr-FR" sz="1400" b="1" dirty="0" err="1"/>
              <a:t>Sabbata</a:t>
            </a:r>
            <a:endParaRPr lang="fr-FR" sz="1400" b="1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F0A55C-66AB-F046-AA02-AFC919A1C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24390" y="4683125"/>
            <a:ext cx="1828800" cy="460375"/>
          </a:xfrm>
        </p:spPr>
        <p:txBody>
          <a:bodyPr/>
          <a:lstStyle/>
          <a:p>
            <a:r>
              <a:rPr lang="fr-FR" b="1" dirty="0"/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213017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8313418-4522-E16B-DE2E-9A6B9101A78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 dirty="0"/>
              <a:t>IAPR FINAL PROJECT</a:t>
            </a:r>
            <a:endParaRPr lang="fr-FR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CDF02E2-968B-066B-0EB1-7782CA7B07D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GROUP 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86CBF-007E-C543-A31F-22055CA0242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  <p:sp>
        <p:nvSpPr>
          <p:cNvPr id="4" name="Espace réservé du contenu 7">
            <a:extLst>
              <a:ext uri="{FF2B5EF4-FFF2-40B4-BE49-F238E27FC236}">
                <a16:creationId xmlns:a16="http://schemas.microsoft.com/office/drawing/2014/main" id="{E34D444F-DB65-48F3-C320-F5180516FF23}"/>
              </a:ext>
            </a:extLst>
          </p:cNvPr>
          <p:cNvSpPr txBox="1">
            <a:spLocks/>
          </p:cNvSpPr>
          <p:nvPr/>
        </p:nvSpPr>
        <p:spPr>
          <a:xfrm>
            <a:off x="904875" y="1563688"/>
            <a:ext cx="3671466" cy="326350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Input</a:t>
            </a:r>
            <a:r>
              <a:rPr lang="en-US"/>
              <a:t>: some images of size 2000x2000.  </a:t>
            </a:r>
          </a:p>
          <a:p>
            <a:pPr algn="just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Problem</a:t>
            </a:r>
            <a:r>
              <a:rPr lang="en-US"/>
              <a:t>: we have mixed pieces from two (or more) puzzles that need to be segmented and clustered.</a:t>
            </a:r>
          </a:p>
          <a:p>
            <a:pPr algn="just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/>
              <a:t>Goal</a:t>
            </a:r>
            <a:r>
              <a:rPr lang="en-US"/>
              <a:t>: Regroup the puzzles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1F693-5E32-4E0B-FA33-78D56663E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10920" r="4" b="195"/>
          <a:stretch/>
        </p:blipFill>
        <p:spPr bwMode="auto">
          <a:xfrm>
            <a:off x="4959772" y="1563688"/>
            <a:ext cx="3671466" cy="3263504"/>
          </a:xfrm>
          <a:prstGeom prst="rect">
            <a:avLst/>
          </a:prstGeom>
          <a:noFill/>
        </p:spPr>
      </p:pic>
      <p:sp>
        <p:nvSpPr>
          <p:cNvPr id="7" name="Titre 5">
            <a:extLst>
              <a:ext uri="{FF2B5EF4-FFF2-40B4-BE49-F238E27FC236}">
                <a16:creationId xmlns:a16="http://schemas.microsoft.com/office/drawing/2014/main" id="{081B4E97-2DF0-3EF5-1983-CBAAFD8D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04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8313418-4522-E16B-DE2E-9A6B9101A78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 dirty="0"/>
              <a:t>IAPR FINAL PROJECT</a:t>
            </a:r>
            <a:endParaRPr lang="fr-FR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CDF02E2-968B-066B-0EB1-7782CA7B07D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GROUP 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86CBF-007E-C543-A31F-22055CA0242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</a:t>
            </a:fld>
            <a:endParaRPr lang="fr-FR"/>
          </a:p>
        </p:txBody>
      </p:sp>
      <p:sp>
        <p:nvSpPr>
          <p:cNvPr id="10" name="Titre 5">
            <a:extLst>
              <a:ext uri="{FF2B5EF4-FFF2-40B4-BE49-F238E27FC236}">
                <a16:creationId xmlns:a16="http://schemas.microsoft.com/office/drawing/2014/main" id="{937FCABF-E5D2-DBA4-754A-0BF21D85D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/>
              <a:t>Introduction</a:t>
            </a:r>
            <a:endParaRPr lang="fr-FR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AEC307E-8CBE-E501-AA55-F4BB18E36FF3}"/>
              </a:ext>
            </a:extLst>
          </p:cNvPr>
          <p:cNvGrpSpPr/>
          <p:nvPr/>
        </p:nvGrpSpPr>
        <p:grpSpPr>
          <a:xfrm>
            <a:off x="1359794" y="2666341"/>
            <a:ext cx="7025881" cy="2239890"/>
            <a:chOff x="1413933" y="2391324"/>
            <a:chExt cx="7025881" cy="2239890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A8BE78F6-BDB3-1861-5736-5F5AB7CAD7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t="5556" b="5556"/>
            <a:stretch/>
          </p:blipFill>
          <p:spPr bwMode="auto">
            <a:xfrm>
              <a:off x="1413933" y="2828766"/>
              <a:ext cx="2027768" cy="1802448"/>
            </a:xfrm>
            <a:prstGeom prst="rect">
              <a:avLst/>
            </a:prstGeom>
            <a:noFill/>
          </p:spPr>
        </p:pic>
        <p:sp>
          <p:nvSpPr>
            <p:cNvPr id="17" name="Freccia a destra 16">
              <a:extLst>
                <a:ext uri="{FF2B5EF4-FFF2-40B4-BE49-F238E27FC236}">
                  <a16:creationId xmlns:a16="http://schemas.microsoft.com/office/drawing/2014/main" id="{F00B85FB-B266-7997-0137-8C02A8B1A302}"/>
                </a:ext>
              </a:extLst>
            </p:cNvPr>
            <p:cNvSpPr/>
            <p:nvPr/>
          </p:nvSpPr>
          <p:spPr>
            <a:xfrm>
              <a:off x="3534568" y="3663156"/>
              <a:ext cx="342901" cy="66834"/>
            </a:xfrm>
            <a:prstGeom prst="rightArrow">
              <a:avLst/>
            </a:prstGeom>
            <a:solidFill>
              <a:srgbClr val="070707"/>
            </a:solidFill>
            <a:ln>
              <a:solidFill>
                <a:srgbClr val="070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n>
                  <a:solidFill>
                    <a:schemeClr val="bg1"/>
                  </a:solidFill>
                </a:ln>
              </a:endParaRPr>
            </a:p>
          </p:txBody>
        </p:sp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57E02180-8138-BE48-917C-E5A8F082A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664" t="12379" r="1294" b="10259"/>
            <a:stretch/>
          </p:blipFill>
          <p:spPr>
            <a:xfrm>
              <a:off x="4100305" y="2830830"/>
              <a:ext cx="1813768" cy="1800384"/>
            </a:xfrm>
            <a:prstGeom prst="rect">
              <a:avLst/>
            </a:prstGeom>
            <a:noFill/>
          </p:spPr>
        </p:pic>
        <p:sp>
          <p:nvSpPr>
            <p:cNvPr id="19" name="Freccia a destra 18">
              <a:extLst>
                <a:ext uri="{FF2B5EF4-FFF2-40B4-BE49-F238E27FC236}">
                  <a16:creationId xmlns:a16="http://schemas.microsoft.com/office/drawing/2014/main" id="{A7BA181D-AEF6-A5DD-E15B-5D2B6618DFAE}"/>
                </a:ext>
              </a:extLst>
            </p:cNvPr>
            <p:cNvSpPr/>
            <p:nvPr/>
          </p:nvSpPr>
          <p:spPr>
            <a:xfrm>
              <a:off x="6094047" y="3663156"/>
              <a:ext cx="342901" cy="66834"/>
            </a:xfrm>
            <a:prstGeom prst="rightArrow">
              <a:avLst/>
            </a:prstGeom>
            <a:solidFill>
              <a:srgbClr val="070707"/>
            </a:solidFill>
            <a:ln>
              <a:solidFill>
                <a:srgbClr val="0707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0C9A2F68-4E7B-A720-429F-71E1B881C0F6}"/>
                </a:ext>
              </a:extLst>
            </p:cNvPr>
            <p:cNvSpPr txBox="1"/>
            <p:nvPr/>
          </p:nvSpPr>
          <p:spPr>
            <a:xfrm>
              <a:off x="6905230" y="3509486"/>
              <a:ext cx="104140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PUZZLE 1</a:t>
              </a:r>
              <a:endParaRPr lang="it-IT" b="1" dirty="0"/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746662ED-0811-11D5-0A8D-71F0E14F5BEB}"/>
                </a:ext>
              </a:extLst>
            </p:cNvPr>
            <p:cNvSpPr txBox="1"/>
            <p:nvPr/>
          </p:nvSpPr>
          <p:spPr>
            <a:xfrm>
              <a:off x="1413933" y="2514600"/>
              <a:ext cx="202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INPUT</a:t>
              </a:r>
              <a:endParaRPr lang="it-IT" sz="1200" b="1" dirty="0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59EE9279-6001-113E-E283-E7FFCCA9EA46}"/>
                </a:ext>
              </a:extLst>
            </p:cNvPr>
            <p:cNvSpPr txBox="1"/>
            <p:nvPr/>
          </p:nvSpPr>
          <p:spPr>
            <a:xfrm>
              <a:off x="3993305" y="2514599"/>
              <a:ext cx="20277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SEGMENTATION</a:t>
              </a:r>
              <a:endParaRPr lang="it-IT" sz="1200" b="1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C7677637-ED03-5C5F-AD94-9FF0623EA472}"/>
                </a:ext>
              </a:extLst>
            </p:cNvPr>
            <p:cNvSpPr txBox="1"/>
            <p:nvPr/>
          </p:nvSpPr>
          <p:spPr>
            <a:xfrm>
              <a:off x="6412046" y="2391324"/>
              <a:ext cx="2027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FEATURES EXTRACTION</a:t>
              </a:r>
            </a:p>
            <a:p>
              <a:pPr algn="ctr"/>
              <a:r>
                <a:rPr lang="en-US" sz="1200" b="1" dirty="0"/>
                <a:t>&amp;</a:t>
              </a:r>
            </a:p>
            <a:p>
              <a:pPr algn="ctr"/>
              <a:r>
                <a:rPr lang="en-US" sz="1200" b="1" dirty="0"/>
                <a:t>CLUSTERING</a:t>
              </a:r>
              <a:endParaRPr lang="it-IT" sz="1200" b="1" dirty="0"/>
            </a:p>
          </p:txBody>
        </p:sp>
      </p:grpSp>
      <p:sp>
        <p:nvSpPr>
          <p:cNvPr id="26" name="Espace réservé du contenu 7">
            <a:extLst>
              <a:ext uri="{FF2B5EF4-FFF2-40B4-BE49-F238E27FC236}">
                <a16:creationId xmlns:a16="http://schemas.microsoft.com/office/drawing/2014/main" id="{75695B91-D302-A686-C9EA-8CB8B955D0AC}"/>
              </a:ext>
            </a:extLst>
          </p:cNvPr>
          <p:cNvSpPr txBox="1">
            <a:spLocks/>
          </p:cNvSpPr>
          <p:nvPr/>
        </p:nvSpPr>
        <p:spPr>
          <a:xfrm>
            <a:off x="963662" y="963487"/>
            <a:ext cx="7978775" cy="326350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dirty="0"/>
              <a:t>To reach our goal, we have implemented a three-step chain:</a:t>
            </a:r>
          </a:p>
          <a:p>
            <a:pPr algn="just" fontAlgn="base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Segmentation</a:t>
            </a:r>
          </a:p>
          <a:p>
            <a:pPr algn="just" fontAlgn="base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Feature extraction</a:t>
            </a:r>
          </a:p>
          <a:p>
            <a:pPr algn="just" fontAlgn="base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9972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A0932A3-6F21-7107-529C-F6AB580E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76" t="8781" r="535" b="9558"/>
          <a:stretch/>
        </p:blipFill>
        <p:spPr>
          <a:xfrm>
            <a:off x="2179320" y="3001883"/>
            <a:ext cx="1842186" cy="1800384"/>
          </a:xfrm>
          <a:prstGeom prst="rect">
            <a:avLst/>
          </a:prstGeom>
          <a:noFill/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993D298-BC87-FED3-7CEA-7D6C180EB0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4875" y="1411368"/>
            <a:ext cx="7646988" cy="107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The </a:t>
            </a:r>
            <a:r>
              <a:rPr lang="it-IT" dirty="0" err="1"/>
              <a:t>segmentation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phases</a:t>
            </a:r>
            <a:r>
              <a:rPr lang="it-IT" dirty="0"/>
              <a:t>:</a:t>
            </a:r>
          </a:p>
          <a:p>
            <a:r>
              <a:rPr lang="it-IT" dirty="0" err="1"/>
              <a:t>Pieces</a:t>
            </a:r>
            <a:r>
              <a:rPr lang="it-IT" dirty="0"/>
              <a:t> </a:t>
            </a:r>
            <a:r>
              <a:rPr lang="it-IT" dirty="0" err="1"/>
              <a:t>labelling</a:t>
            </a:r>
            <a:endParaRPr lang="it-IT" dirty="0"/>
          </a:p>
          <a:p>
            <a:r>
              <a:rPr lang="en-US" dirty="0"/>
              <a:t>Pieces extraction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8313418-4522-E16B-DE2E-9A6B9101A78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 dirty="0"/>
              <a:t>IAPR FINAL PROJECT</a:t>
            </a:r>
            <a:endParaRPr lang="fr-FR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CDF02E2-968B-066B-0EB1-7782CA7B07D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GROUP 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86CBF-007E-C543-A31F-22055CA0242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4</a:t>
            </a:fld>
            <a:endParaRPr lang="fr-FR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BB53B6F-424B-8895-9D50-BE116030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</p:spPr>
        <p:txBody>
          <a:bodyPr anchor="t">
            <a:normAutofit/>
          </a:bodyPr>
          <a:lstStyle/>
          <a:p>
            <a:r>
              <a:rPr lang="it-IT" dirty="0" err="1"/>
              <a:t>Segmentation</a:t>
            </a:r>
            <a:endParaRPr lang="en-US" dirty="0"/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59369BEF-710D-765E-520C-2D49DC4C7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64" t="12379" r="1294" b="10259"/>
          <a:stretch/>
        </p:blipFill>
        <p:spPr>
          <a:xfrm>
            <a:off x="4910773" y="3001883"/>
            <a:ext cx="1813768" cy="1800384"/>
          </a:xfrm>
          <a:prstGeom prst="rect">
            <a:avLst/>
          </a:prstGeom>
          <a:noFill/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7BF2D45-C7DB-1F53-4177-6826093D377E}"/>
              </a:ext>
            </a:extLst>
          </p:cNvPr>
          <p:cNvSpPr txBox="1"/>
          <p:nvPr/>
        </p:nvSpPr>
        <p:spPr>
          <a:xfrm>
            <a:off x="2179320" y="2682240"/>
            <a:ext cx="1842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Pieces Labelling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1859F7-19C6-3C46-FB23-E45CF7CE0D80}"/>
              </a:ext>
            </a:extLst>
          </p:cNvPr>
          <p:cNvSpPr txBox="1"/>
          <p:nvPr/>
        </p:nvSpPr>
        <p:spPr>
          <a:xfrm>
            <a:off x="4882355" y="2694181"/>
            <a:ext cx="1842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Pieces Extraction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8840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BA0932A3-6F21-7107-529C-F6AB580E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" y="3114674"/>
            <a:ext cx="8115300" cy="2028825"/>
          </a:xfrm>
          <a:prstGeom prst="rect">
            <a:avLst/>
          </a:prstGeom>
          <a:noFill/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993D298-BC87-FED3-7CEA-7D6C180EB0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6787" y="1066800"/>
            <a:ext cx="7646988" cy="193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The </a:t>
            </a:r>
            <a:r>
              <a:rPr lang="it-IT" sz="1600" dirty="0" err="1"/>
              <a:t>pieces</a:t>
            </a:r>
            <a:r>
              <a:rPr lang="it-IT" sz="1600" dirty="0"/>
              <a:t> </a:t>
            </a:r>
            <a:r>
              <a:rPr lang="it-IT" sz="1600" dirty="0" err="1"/>
              <a:t>labelling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four</a:t>
            </a:r>
            <a:r>
              <a:rPr lang="it-IT" sz="1600" dirty="0"/>
              <a:t> steps:</a:t>
            </a:r>
          </a:p>
          <a:p>
            <a:r>
              <a:rPr lang="it-IT" sz="1600" dirty="0"/>
              <a:t>Edge </a:t>
            </a:r>
            <a:r>
              <a:rPr lang="it-IT" sz="1600" dirty="0" err="1"/>
              <a:t>detection</a:t>
            </a:r>
            <a:r>
              <a:rPr lang="it-IT" sz="1600" dirty="0"/>
              <a:t> with </a:t>
            </a:r>
            <a:r>
              <a:rPr lang="it-IT" sz="1600" dirty="0" err="1"/>
              <a:t>Canny</a:t>
            </a:r>
            <a:r>
              <a:rPr lang="it-IT" sz="1600" dirty="0"/>
              <a:t> filter</a:t>
            </a:r>
          </a:p>
          <a:p>
            <a:r>
              <a:rPr lang="en-US" sz="1600" dirty="0"/>
              <a:t>Post processing of the obtained image with morphological operations</a:t>
            </a:r>
          </a:p>
          <a:p>
            <a:r>
              <a:rPr lang="en-US" sz="1600" dirty="0"/>
              <a:t>Flood fill to separate the objects from the background</a:t>
            </a:r>
          </a:p>
          <a:p>
            <a:r>
              <a:rPr lang="en-US" sz="1600" dirty="0"/>
              <a:t>Object labeling from the flood fill image and superimposition of the found contour on the original image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8313418-4522-E16B-DE2E-9A6B9101A78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 dirty="0"/>
              <a:t>IAPR FINAL PROJECT</a:t>
            </a:r>
            <a:endParaRPr lang="fr-FR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CDF02E2-968B-066B-0EB1-7782CA7B07D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GROUP 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86CBF-007E-C543-A31F-22055CA0242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BB53B6F-424B-8895-9D50-BE116030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</p:spPr>
        <p:txBody>
          <a:bodyPr anchor="t">
            <a:normAutofit/>
          </a:bodyPr>
          <a:lstStyle/>
          <a:p>
            <a:r>
              <a:rPr lang="it-IT"/>
              <a:t>Pieces Labelling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A0932A3-6F21-7107-529C-F6AB580E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6787" y="3293887"/>
            <a:ext cx="8115300" cy="1670399"/>
          </a:xfrm>
          <a:prstGeom prst="rect">
            <a:avLst/>
          </a:prstGeom>
          <a:noFill/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993D298-BC87-FED3-7CEA-7D6C180EB0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6787" y="1022825"/>
            <a:ext cx="7646988" cy="2211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dirty="0"/>
              <a:t>The </a:t>
            </a:r>
            <a:r>
              <a:rPr lang="it-IT" sz="1600" dirty="0" err="1"/>
              <a:t>pieces</a:t>
            </a:r>
            <a:r>
              <a:rPr lang="it-IT" sz="1600" dirty="0"/>
              <a:t> </a:t>
            </a:r>
            <a:r>
              <a:rPr lang="it-IT" sz="1600" dirty="0" err="1"/>
              <a:t>extraction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</a:t>
            </a:r>
            <a:r>
              <a:rPr lang="it-IT" sz="1600" dirty="0" err="1"/>
              <a:t>four</a:t>
            </a:r>
            <a:r>
              <a:rPr lang="it-IT" sz="1600" dirty="0"/>
              <a:t> steps:</a:t>
            </a:r>
          </a:p>
          <a:p>
            <a:r>
              <a:rPr lang="it-IT" sz="1600" dirty="0" err="1"/>
              <a:t>Cropping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the </a:t>
            </a:r>
            <a:r>
              <a:rPr lang="it-IT" sz="1600" dirty="0" err="1"/>
              <a:t>contourn</a:t>
            </a:r>
            <a:r>
              <a:rPr lang="it-IT" sz="1600" dirty="0"/>
              <a:t> </a:t>
            </a:r>
            <a:r>
              <a:rPr lang="it-IT" sz="1600" dirty="0" err="1"/>
              <a:t>found</a:t>
            </a:r>
            <a:r>
              <a:rPr lang="it-IT" sz="1600" dirty="0"/>
              <a:t> in the </a:t>
            </a:r>
            <a:r>
              <a:rPr lang="it-IT" sz="1600" dirty="0" err="1"/>
              <a:t>pieces</a:t>
            </a:r>
            <a:r>
              <a:rPr lang="it-IT" sz="1600" dirty="0"/>
              <a:t> </a:t>
            </a:r>
            <a:r>
              <a:rPr lang="it-IT" sz="1600" dirty="0" err="1"/>
              <a:t>labelling</a:t>
            </a:r>
            <a:r>
              <a:rPr lang="it-IT" sz="1600" dirty="0"/>
              <a:t> step</a:t>
            </a:r>
          </a:p>
          <a:p>
            <a:r>
              <a:rPr lang="it-IT" sz="1600" dirty="0"/>
              <a:t>Edge </a:t>
            </a:r>
            <a:r>
              <a:rPr lang="it-IT" sz="1600" dirty="0" err="1"/>
              <a:t>detection</a:t>
            </a:r>
            <a:r>
              <a:rPr lang="it-IT" sz="1600" dirty="0"/>
              <a:t> with </a:t>
            </a:r>
            <a:r>
              <a:rPr lang="it-IT" sz="1600" dirty="0" err="1"/>
              <a:t>Canny</a:t>
            </a:r>
            <a:r>
              <a:rPr lang="it-IT" sz="1600" dirty="0"/>
              <a:t> filter</a:t>
            </a:r>
          </a:p>
          <a:p>
            <a:r>
              <a:rPr lang="it-IT" sz="1600" dirty="0" err="1"/>
              <a:t>Pieces</a:t>
            </a:r>
            <a:r>
              <a:rPr lang="it-IT" sz="1600" dirty="0"/>
              <a:t> </a:t>
            </a:r>
            <a:r>
              <a:rPr lang="it-IT" sz="1600" dirty="0" err="1"/>
              <a:t>rotation</a:t>
            </a:r>
            <a:endParaRPr lang="it-IT" sz="1600" dirty="0"/>
          </a:p>
          <a:p>
            <a:r>
              <a:rPr lang="it-IT" sz="1600" dirty="0" err="1"/>
              <a:t>Cleaning</a:t>
            </a:r>
            <a:r>
              <a:rPr lang="it-IT" sz="1600" dirty="0"/>
              <a:t> of </a:t>
            </a:r>
            <a:r>
              <a:rPr lang="it-IT" sz="1600" dirty="0" err="1"/>
              <a:t>obtained</a:t>
            </a:r>
            <a:r>
              <a:rPr lang="it-IT" sz="1600" dirty="0"/>
              <a:t> image (eliminate </a:t>
            </a:r>
            <a:r>
              <a:rPr lang="it-IT" sz="1600" dirty="0" err="1"/>
              <a:t>other</a:t>
            </a:r>
            <a:r>
              <a:rPr lang="it-IT" sz="1600" dirty="0"/>
              <a:t> </a:t>
            </a:r>
            <a:r>
              <a:rPr lang="it-IT" sz="1600" dirty="0" err="1"/>
              <a:t>pieces</a:t>
            </a:r>
            <a:r>
              <a:rPr lang="it-IT" sz="1600" dirty="0"/>
              <a:t>’ </a:t>
            </a:r>
            <a:r>
              <a:rPr lang="it-IT" sz="1600" dirty="0" err="1"/>
              <a:t>fragments</a:t>
            </a:r>
            <a:r>
              <a:rPr lang="it-IT" sz="1600" dirty="0"/>
              <a:t>)</a:t>
            </a:r>
          </a:p>
          <a:p>
            <a:r>
              <a:rPr lang="it-IT" sz="1600" dirty="0" err="1"/>
              <a:t>Contour</a:t>
            </a:r>
            <a:r>
              <a:rPr lang="it-IT" sz="1600" dirty="0"/>
              <a:t> </a:t>
            </a:r>
            <a:r>
              <a:rPr lang="it-IT" sz="1600" dirty="0" err="1"/>
              <a:t>detection</a:t>
            </a:r>
            <a:r>
              <a:rPr lang="it-IT" sz="1600" dirty="0"/>
              <a:t> to </a:t>
            </a:r>
            <a:r>
              <a:rPr lang="it-IT" sz="1600" dirty="0" err="1"/>
              <a:t>identify</a:t>
            </a:r>
            <a:r>
              <a:rPr lang="it-IT" sz="1600" dirty="0"/>
              <a:t> </a:t>
            </a:r>
            <a:r>
              <a:rPr lang="it-IT" sz="1600" dirty="0" err="1"/>
              <a:t>where</a:t>
            </a:r>
            <a:r>
              <a:rPr lang="it-IT" sz="1600" dirty="0"/>
              <a:t> to </a:t>
            </a:r>
            <a:r>
              <a:rPr lang="it-IT" sz="1600" dirty="0" err="1"/>
              <a:t>crop</a:t>
            </a:r>
            <a:r>
              <a:rPr lang="it-IT" sz="1600" dirty="0"/>
              <a:t> the </a:t>
            </a:r>
            <a:r>
              <a:rPr lang="it-IT" sz="1600" dirty="0" err="1"/>
              <a:t>original</a:t>
            </a:r>
            <a:r>
              <a:rPr lang="it-IT" sz="1600" dirty="0"/>
              <a:t> </a:t>
            </a:r>
            <a:r>
              <a:rPr lang="it-IT" sz="1600" dirty="0" err="1"/>
              <a:t>rotated</a:t>
            </a:r>
            <a:r>
              <a:rPr lang="it-IT" sz="1600" dirty="0"/>
              <a:t> </a:t>
            </a:r>
            <a:r>
              <a:rPr lang="it-IT" sz="1600" dirty="0" err="1"/>
              <a:t>piece</a:t>
            </a:r>
            <a:endParaRPr lang="en-US" sz="1600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38313418-4522-E16B-DE2E-9A6B9101A784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 rot="16200000">
            <a:off x="-1221413" y="2778452"/>
            <a:ext cx="3341052" cy="9115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CH" dirty="0"/>
              <a:t>IAPR FINAL PROJECT</a:t>
            </a:r>
            <a:endParaRPr lang="fr-FR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5CDF02E2-968B-066B-0EB1-7782CA7B07D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 rot="16200000">
            <a:off x="7115989" y="1874064"/>
            <a:ext cx="3543260" cy="5127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GROUP 5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86CBF-007E-C543-A31F-22055CA0242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6</a:t>
            </a:fld>
            <a:endParaRPr lang="fr-FR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BB53B6F-424B-8895-9D50-BE116030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</p:spPr>
        <p:txBody>
          <a:bodyPr anchor="t">
            <a:normAutofit/>
          </a:bodyPr>
          <a:lstStyle/>
          <a:p>
            <a:r>
              <a:rPr lang="it-IT" dirty="0" err="1"/>
              <a:t>Pieces</a:t>
            </a:r>
            <a:r>
              <a:rPr lang="it-IT" dirty="0"/>
              <a:t> </a:t>
            </a:r>
            <a:r>
              <a:rPr lang="it-IT" dirty="0" err="1"/>
              <a:t>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7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993D298-BC87-FED3-7CEA-7D6C180EB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386772"/>
          </a:xfrm>
        </p:spPr>
        <p:txBody>
          <a:bodyPr/>
          <a:lstStyle/>
          <a:p>
            <a:r>
              <a:rPr lang="it-IT"/>
              <a:t>Based on two parts:</a:t>
            </a:r>
          </a:p>
          <a:p>
            <a:pPr lvl="1"/>
            <a:r>
              <a:rPr lang="it-IT"/>
              <a:t>Pre-trained network CNN (VGG16) to extract all the features.</a:t>
            </a:r>
          </a:p>
          <a:p>
            <a:pPr lvl="1"/>
            <a:r>
              <a:rPr lang="it-IT"/>
              <a:t>PCA to extract the best features (the ones with the highest variance). 8 features to mitigate the curse of dimensionality.</a:t>
            </a:r>
          </a:p>
          <a:p>
            <a:pPr lvl="1"/>
            <a:endParaRPr lang="it-IT"/>
          </a:p>
          <a:p>
            <a:endParaRPr lang="it-IT"/>
          </a:p>
          <a:p>
            <a:endParaRPr lang="en-US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BB53B6F-424B-8895-9D50-BE116030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</p:spPr>
        <p:txBody>
          <a:bodyPr/>
          <a:lstStyle/>
          <a:p>
            <a:r>
              <a:rPr lang="it-IT"/>
              <a:t>Features Extraction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86CBF-007E-C543-A31F-22055CA0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70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3993D298-BC87-FED3-7CEA-7D6C180EB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563688"/>
            <a:ext cx="7726363" cy="3386772"/>
          </a:xfrm>
        </p:spPr>
        <p:txBody>
          <a:bodyPr/>
          <a:lstStyle/>
          <a:p>
            <a:r>
              <a:rPr lang="it-IT"/>
              <a:t>Based on three steps:</a:t>
            </a:r>
          </a:p>
          <a:p>
            <a:pPr lvl="1"/>
            <a:r>
              <a:rPr lang="it-IT"/>
              <a:t>Discover the possible combinations of puzzles sized based on the number of extracted pieces.</a:t>
            </a:r>
          </a:p>
          <a:p>
            <a:pPr lvl="1"/>
            <a:r>
              <a:rPr lang="it-IT"/>
              <a:t>For every found combination, we employ a custom K-Means algorithm to form clusters of only compatible sizes (i.e. 23 pieces can only mean 12 + 9 + 2).</a:t>
            </a:r>
          </a:p>
          <a:p>
            <a:pPr lvl="1"/>
            <a:r>
              <a:rPr lang="it-IT"/>
              <a:t>Now, for every clustering of the possible combinations, we choose the one that minimizes the intra-clusters variance. </a:t>
            </a:r>
          </a:p>
          <a:p>
            <a:endParaRPr lang="it-IT"/>
          </a:p>
          <a:p>
            <a:endParaRPr lang="en-US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9BB53B6F-424B-8895-9D50-BE1160309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2"/>
            <a:ext cx="3667125" cy="1072753"/>
          </a:xfrm>
        </p:spPr>
        <p:txBody>
          <a:bodyPr/>
          <a:lstStyle/>
          <a:p>
            <a:r>
              <a:rPr lang="it-IT"/>
              <a:t>Clustering</a:t>
            </a:r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886CBF-007E-C543-A31F-22055CA0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518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carmine, pattern&#10;&#10;Description automatically generated">
            <a:extLst>
              <a:ext uri="{FF2B5EF4-FFF2-40B4-BE49-F238E27FC236}">
                <a16:creationId xmlns:a16="http://schemas.microsoft.com/office/drawing/2014/main" id="{49E0FC4C-7A79-9BA3-EBE0-F278B06A4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780" y="595675"/>
            <a:ext cx="1396439" cy="136958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0C4D285-081B-D5CA-BE6F-C28C7032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79553"/>
            <a:ext cx="2744412" cy="416122"/>
          </a:xfrm>
        </p:spPr>
        <p:txBody>
          <a:bodyPr>
            <a:normAutofit fontScale="90000"/>
          </a:bodyPr>
          <a:lstStyle/>
          <a:p>
            <a:r>
              <a:rPr lang="it-IT"/>
              <a:t>Clustering Result 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640E6-8835-BD9E-6179-B8E291B5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4C681B-9BFD-BAB3-58FF-591ECA00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0679"/>
            <a:ext cx="9144000" cy="965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81776-EB2B-F752-4D4F-547FC9AB0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7944"/>
            <a:ext cx="9144000" cy="9658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3BA023-151E-D375-EA09-D0F3964FB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993779"/>
            <a:ext cx="9144000" cy="96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5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8265</TotalTime>
  <Words>413</Words>
  <Application>Microsoft Office PowerPoint</Application>
  <PresentationFormat>Presentazione su schermo (16:9)</PresentationFormat>
  <Paragraphs>100</Paragraphs>
  <Slides>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Franklin Gothic Demi Cond</vt:lpstr>
      <vt:lpstr>Wingdings</vt:lpstr>
      <vt:lpstr>Thème Office</vt:lpstr>
      <vt:lpstr>IAPR  Final Project Spring 2023</vt:lpstr>
      <vt:lpstr>Introduction</vt:lpstr>
      <vt:lpstr>Introduction</vt:lpstr>
      <vt:lpstr>Segmentation</vt:lpstr>
      <vt:lpstr>Pieces Labelling</vt:lpstr>
      <vt:lpstr>Pieces Extraction</vt:lpstr>
      <vt:lpstr>Features Extraction</vt:lpstr>
      <vt:lpstr>Clustering</vt:lpstr>
      <vt:lpstr>Clustering Result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Dalbesio Alessandro</cp:lastModifiedBy>
  <cp:revision>201</cp:revision>
  <cp:lastPrinted>2019-06-19T13:21:30Z</cp:lastPrinted>
  <dcterms:created xsi:type="dcterms:W3CDTF">2019-04-02T06:24:35Z</dcterms:created>
  <dcterms:modified xsi:type="dcterms:W3CDTF">2023-06-01T10:01:29Z</dcterms:modified>
</cp:coreProperties>
</file>